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61" r:id="rId3"/>
    <p:sldId id="260" r:id="rId4"/>
    <p:sldId id="262" r:id="rId5"/>
    <p:sldId id="268" r:id="rId6"/>
    <p:sldId id="263" r:id="rId7"/>
    <p:sldId id="269" r:id="rId8"/>
    <p:sldId id="264" r:id="rId9"/>
    <p:sldId id="270" r:id="rId10"/>
    <p:sldId id="265" r:id="rId11"/>
    <p:sldId id="271" r:id="rId12"/>
    <p:sldId id="266" r:id="rId13"/>
    <p:sldId id="272" r:id="rId14"/>
    <p:sldId id="267" r:id="rId15"/>
    <p:sldId id="273" r:id="rId16"/>
    <p:sldId id="274" r:id="rId17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77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9C56"/>
    <a:srgbClr val="4F7197"/>
    <a:srgbClr val="709EB5"/>
    <a:srgbClr val="1355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35" d="100"/>
          <a:sy n="35" d="100"/>
        </p:scale>
        <p:origin x="2376" y="66"/>
      </p:cViewPr>
      <p:guideLst>
        <p:guide orient="horz" pos="4077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F50D8-DFF8-4B75-BDAB-E1EC0A4289A3}" type="datetimeFigureOut">
              <a:rPr lang="pt-BR" smtClean="0"/>
              <a:t>07/06/2024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B99BC7-43E9-42C3-A613-8E357EBF25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7808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99BC7-43E9-42C3-A613-8E357EBF25F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067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3AFB3-E820-4433-80FC-C64B730EF25F}" type="datetime1">
              <a:rPr lang="pt-BR" smtClean="0"/>
              <a:t>07/06/2024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Sistemas Especialistas Antonio Guimarães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9369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3B48B-819A-471E-A4B2-DF9DB8C7D2E3}" type="datetime1">
              <a:rPr lang="pt-BR" smtClean="0"/>
              <a:t>07/06/2024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Sistemas Especialistas Antonio Guimarães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939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2288-54CA-4DA7-9FDE-D8704FAAB517}" type="datetime1">
              <a:rPr lang="pt-BR" smtClean="0"/>
              <a:t>07/06/2024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Sistemas Especialistas Antonio Guimarães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7732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405B-D184-45B8-BCC5-F3FDC8394A82}" type="datetime1">
              <a:rPr lang="pt-BR" smtClean="0"/>
              <a:t>07/06/2024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Sistemas Especialistas Antonio Guimarães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8507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8B5DC-A52D-4222-AFE3-1B3352EE1E81}" type="datetime1">
              <a:rPr lang="pt-BR" smtClean="0"/>
              <a:t>07/06/2024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Sistemas Especialistas Antonio Guimarães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1248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61AEB-7A5B-4F34-AF5D-F91A7E234E14}" type="datetime1">
              <a:rPr lang="pt-BR" smtClean="0"/>
              <a:t>07/06/2024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Sistemas Especialistas Antonio Guimarães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2705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4C23B-CE8D-480D-BDED-6CCD735168EB}" type="datetime1">
              <a:rPr lang="pt-BR" smtClean="0"/>
              <a:t>07/06/2024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Sistemas Especialistas Antonio Guimarães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1595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DC6AA-A42E-4B88-8F60-3956C8BF76B6}" type="datetime1">
              <a:rPr lang="pt-BR" smtClean="0"/>
              <a:t>07/06/2024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Sistemas Especialistas Antonio Guimarães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3218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8218A-A964-4266-A431-A5E3220B1876}" type="datetime1">
              <a:rPr lang="pt-BR" smtClean="0"/>
              <a:t>07/06/2024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Sistemas Especialistas Antonio Guimarães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5198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0AC67-CC5A-40F8-957F-CFB03D97F50F}" type="datetime1">
              <a:rPr lang="pt-BR" smtClean="0"/>
              <a:t>07/06/2024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Sistemas Especialistas Antonio Guimarães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2844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20446-5F1C-482C-A084-859988C1B104}" type="datetime1">
              <a:rPr lang="pt-BR" smtClean="0"/>
              <a:t>07/06/2024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Sistemas Especialistas Antonio Guimarães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4814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CBEF3A-501D-4608-9D2D-C34FF076615E}" type="datetime1">
              <a:rPr lang="pt-BR" smtClean="0"/>
              <a:t>07/06/2024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pt-BR"/>
              <a:t>Sistemas Especialistas Antonio Guimarães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B937BC-E635-4DB5-98A0-A3017337FD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4065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B675C1CE-45DB-E4AE-BEB7-6056C267C750}"/>
              </a:ext>
            </a:extLst>
          </p:cNvPr>
          <p:cNvSpPr/>
          <p:nvPr/>
        </p:nvSpPr>
        <p:spPr>
          <a:xfrm>
            <a:off x="4544964" y="11897380"/>
            <a:ext cx="4776017" cy="762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B772E1D-1628-61F1-0365-5C321C5935EF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4F71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36E36E5-0457-D5D8-9E74-F33DAF25F37D}"/>
              </a:ext>
            </a:extLst>
          </p:cNvPr>
          <p:cNvSpPr/>
          <p:nvPr/>
        </p:nvSpPr>
        <p:spPr>
          <a:xfrm>
            <a:off x="5052306" y="12420600"/>
            <a:ext cx="45719" cy="762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3F865BF7-E779-0E70-4378-450E7C1C7623}"/>
              </a:ext>
            </a:extLst>
          </p:cNvPr>
          <p:cNvSpPr txBox="1"/>
          <p:nvPr/>
        </p:nvSpPr>
        <p:spPr>
          <a:xfrm>
            <a:off x="1205926" y="11897380"/>
            <a:ext cx="7784198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Antonio  C L Guimarães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41E1E92-FADA-2473-09D3-B76E4ADCA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Sistemas Especialistas Antonio Guimarães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7069697-5016-F9CE-CD1D-92769AD4A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1</a:t>
            </a:fld>
            <a:endParaRPr lang="pt-BR" dirty="0"/>
          </a:p>
        </p:txBody>
      </p:sp>
      <p:pic>
        <p:nvPicPr>
          <p:cNvPr id="6" name="Imagem 5" descr="Desenho de mulher com óculos de grau&#10;&#10;Descrição gerada automaticamente com confiança baixa">
            <a:extLst>
              <a:ext uri="{FF2B5EF4-FFF2-40B4-BE49-F238E27FC236}">
                <a16:creationId xmlns:a16="http://schemas.microsoft.com/office/drawing/2014/main" id="{59C7478A-3340-BF62-5697-B64785F5A8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601199" cy="12801600"/>
          </a:xfrm>
          <a:prstGeom prst="rect">
            <a:avLst/>
          </a:prstGeom>
          <a:ln>
            <a:noFill/>
          </a:ln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2E2879C6-ED93-09C9-3FF7-EE7526CAD03C}"/>
              </a:ext>
            </a:extLst>
          </p:cNvPr>
          <p:cNvSpPr txBox="1"/>
          <p:nvPr/>
        </p:nvSpPr>
        <p:spPr>
          <a:xfrm>
            <a:off x="1205926" y="142220"/>
            <a:ext cx="8115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ptos Serif" panose="020B0502040204020203" pitchFamily="18" charset="0"/>
                <a:cs typeface="Aptos Serif" panose="020B0502040204020203" pitchFamily="18" charset="0"/>
              </a:rPr>
              <a:t>  </a:t>
            </a:r>
            <a:r>
              <a:rPr lang="pt-BR" sz="7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ptos Serif" panose="020B0502040204020203" pitchFamily="18" charset="0"/>
                <a:cs typeface="Aptos Serif" panose="020B0502040204020203" pitchFamily="18" charset="0"/>
              </a:rPr>
              <a:t>IA GENERATIVA</a:t>
            </a:r>
            <a:endParaRPr lang="pt-BR" sz="5400" dirty="0">
              <a:solidFill>
                <a:schemeClr val="bg1"/>
              </a:solidFill>
              <a:latin typeface="Aptos Serif" panose="020B0502040204020203" pitchFamily="18" charset="0"/>
              <a:cs typeface="Aptos Serif" panose="020B0502040204020203" pitchFamily="18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C5C8582-348E-F121-537F-E0D764BD3798}"/>
              </a:ext>
            </a:extLst>
          </p:cNvPr>
          <p:cNvSpPr txBox="1"/>
          <p:nvPr/>
        </p:nvSpPr>
        <p:spPr>
          <a:xfrm>
            <a:off x="3949171" y="12187461"/>
            <a:ext cx="5942974" cy="646331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pt-BR" sz="3600" dirty="0">
                <a:highlight>
                  <a:srgbClr val="F59C56"/>
                </a:highlight>
              </a:rPr>
              <a:t>Antonio Carlos L Guimarães</a:t>
            </a:r>
          </a:p>
        </p:txBody>
      </p:sp>
    </p:spTree>
    <p:extLst>
      <p:ext uri="{BB962C8B-B14F-4D97-AF65-F5344CB8AC3E}">
        <p14:creationId xmlns:p14="http://schemas.microsoft.com/office/powerpoint/2010/main" val="2089374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2C25EBB-26B8-F772-4F08-CE660626348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-componente 1">
            <a:extLst>
              <a:ext uri="{FF2B5EF4-FFF2-40B4-BE49-F238E27FC236}">
                <a16:creationId xmlns:a16="http://schemas.microsoft.com/office/drawing/2014/main" id="{779F9B51-0CDA-94D7-C36C-34E5CF68092E}"/>
              </a:ext>
            </a:extLst>
          </p:cNvPr>
          <p:cNvSpPr txBox="1"/>
          <p:nvPr/>
        </p:nvSpPr>
        <p:spPr>
          <a:xfrm>
            <a:off x="1305232" y="8024927"/>
            <a:ext cx="69907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  <a:latin typeface="Impact" panose="020B0806030902050204" pitchFamily="34" charset="0"/>
              </a:rPr>
              <a:t>APLICAÇÃO NA SAÚDE</a:t>
            </a:r>
          </a:p>
        </p:txBody>
      </p:sp>
      <p:sp>
        <p:nvSpPr>
          <p:cNvPr id="4" name="Titulo-componente 1">
            <a:extLst>
              <a:ext uri="{FF2B5EF4-FFF2-40B4-BE49-F238E27FC236}">
                <a16:creationId xmlns:a16="http://schemas.microsoft.com/office/drawing/2014/main" id="{2F4B7932-FD04-B52E-795D-75E1BA500527}"/>
              </a:ext>
            </a:extLst>
          </p:cNvPr>
          <p:cNvSpPr txBox="1"/>
          <p:nvPr/>
        </p:nvSpPr>
        <p:spPr>
          <a:xfrm>
            <a:off x="951269" y="2528928"/>
            <a:ext cx="6990736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Impact" panose="020B0806030902050204" pitchFamily="34" charset="0"/>
              </a:rPr>
              <a:t>05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A88725C-65C3-DCE0-0BF4-E40DE2C305BE}"/>
              </a:ext>
            </a:extLst>
          </p:cNvPr>
          <p:cNvSpPr/>
          <p:nvPr/>
        </p:nvSpPr>
        <p:spPr>
          <a:xfrm>
            <a:off x="1305232" y="9055510"/>
            <a:ext cx="6990736" cy="88490"/>
          </a:xfrm>
          <a:prstGeom prst="rect">
            <a:avLst/>
          </a:prstGeom>
          <a:gradFill>
            <a:gsLst>
              <a:gs pos="59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886DE97-9219-BA2B-D5D4-F190292C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2653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ulo-componente 1">
            <a:extLst>
              <a:ext uri="{FF2B5EF4-FFF2-40B4-BE49-F238E27FC236}">
                <a16:creationId xmlns:a16="http://schemas.microsoft.com/office/drawing/2014/main" id="{70CB76AC-B845-D241-DC70-526B8ED52C36}"/>
              </a:ext>
            </a:extLst>
          </p:cNvPr>
          <p:cNvSpPr txBox="1"/>
          <p:nvPr/>
        </p:nvSpPr>
        <p:spPr>
          <a:xfrm>
            <a:off x="1108365" y="1745672"/>
            <a:ext cx="64562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APLICAÇÃO NA SAÚDE</a:t>
            </a:r>
          </a:p>
        </p:txBody>
      </p:sp>
      <p:sp>
        <p:nvSpPr>
          <p:cNvPr id="20" name="Texto-componente 3">
            <a:extLst>
              <a:ext uri="{FF2B5EF4-FFF2-40B4-BE49-F238E27FC236}">
                <a16:creationId xmlns:a16="http://schemas.microsoft.com/office/drawing/2014/main" id="{5A323D54-69F9-CB77-50CD-B60A76374E41}"/>
              </a:ext>
            </a:extLst>
          </p:cNvPr>
          <p:cNvSpPr txBox="1"/>
          <p:nvPr/>
        </p:nvSpPr>
        <p:spPr>
          <a:xfrm>
            <a:off x="1108365" y="3983511"/>
            <a:ext cx="645621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Na saúde, a IAG é utilizada para criar modelos preditivos de doenças, permitindo diagnósticos precoces. Além disso, facilita a personalização de tratamentos, ajustando terapias às necessidades específicas dos pacientes. A criação de novos fármacos é acelerada através da simulação de interações moleculares. Como cientista, percebo a importância da IAG na redução de erros médicos. Também promove a telemedicina, melhorando o acesso aos cuidados de saúde.</a:t>
            </a: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Espaço Reservado para Número de Slide 18">
            <a:extLst>
              <a:ext uri="{FF2B5EF4-FFF2-40B4-BE49-F238E27FC236}">
                <a16:creationId xmlns:a16="http://schemas.microsoft.com/office/drawing/2014/main" id="{28B780AE-A344-91BF-1BCB-2558D352F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2590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2C25EBB-26B8-F772-4F08-CE660626348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-componente 1">
            <a:extLst>
              <a:ext uri="{FF2B5EF4-FFF2-40B4-BE49-F238E27FC236}">
                <a16:creationId xmlns:a16="http://schemas.microsoft.com/office/drawing/2014/main" id="{779F9B51-0CDA-94D7-C36C-34E5CF68092E}"/>
              </a:ext>
            </a:extLst>
          </p:cNvPr>
          <p:cNvSpPr txBox="1"/>
          <p:nvPr/>
        </p:nvSpPr>
        <p:spPr>
          <a:xfrm>
            <a:off x="1305232" y="7969669"/>
            <a:ext cx="69907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  <a:latin typeface="Impact" panose="020B0806030902050204" pitchFamily="34" charset="0"/>
              </a:rPr>
              <a:t>APLICAÇÃO NA EDUCAÇÃO</a:t>
            </a:r>
          </a:p>
        </p:txBody>
      </p:sp>
      <p:sp>
        <p:nvSpPr>
          <p:cNvPr id="4" name="Titulo-componente 1">
            <a:extLst>
              <a:ext uri="{FF2B5EF4-FFF2-40B4-BE49-F238E27FC236}">
                <a16:creationId xmlns:a16="http://schemas.microsoft.com/office/drawing/2014/main" id="{2F4B7932-FD04-B52E-795D-75E1BA500527}"/>
              </a:ext>
            </a:extLst>
          </p:cNvPr>
          <p:cNvSpPr txBox="1"/>
          <p:nvPr/>
        </p:nvSpPr>
        <p:spPr>
          <a:xfrm>
            <a:off x="951269" y="2528928"/>
            <a:ext cx="6990736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Impact" panose="020B0806030902050204" pitchFamily="34" charset="0"/>
              </a:rPr>
              <a:t>06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A88725C-65C3-DCE0-0BF4-E40DE2C305BE}"/>
              </a:ext>
            </a:extLst>
          </p:cNvPr>
          <p:cNvSpPr/>
          <p:nvPr/>
        </p:nvSpPr>
        <p:spPr>
          <a:xfrm>
            <a:off x="1305232" y="9055510"/>
            <a:ext cx="6990736" cy="88490"/>
          </a:xfrm>
          <a:prstGeom prst="rect">
            <a:avLst/>
          </a:prstGeom>
          <a:gradFill>
            <a:gsLst>
              <a:gs pos="59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C5FB3CF-4E1A-BE2A-71DD-5D0E9730A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4334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ulo-componente 1">
            <a:extLst>
              <a:ext uri="{FF2B5EF4-FFF2-40B4-BE49-F238E27FC236}">
                <a16:creationId xmlns:a16="http://schemas.microsoft.com/office/drawing/2014/main" id="{70CB76AC-B845-D241-DC70-526B8ED52C36}"/>
              </a:ext>
            </a:extLst>
          </p:cNvPr>
          <p:cNvSpPr txBox="1"/>
          <p:nvPr/>
        </p:nvSpPr>
        <p:spPr>
          <a:xfrm>
            <a:off x="1108365" y="1745672"/>
            <a:ext cx="64562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APLICAÇÃO NA EDUCAÇÃO</a:t>
            </a:r>
          </a:p>
        </p:txBody>
      </p:sp>
      <p:sp>
        <p:nvSpPr>
          <p:cNvPr id="20" name="Texto-componente 3">
            <a:extLst>
              <a:ext uri="{FF2B5EF4-FFF2-40B4-BE49-F238E27FC236}">
                <a16:creationId xmlns:a16="http://schemas.microsoft.com/office/drawing/2014/main" id="{5A323D54-69F9-CB77-50CD-B60A76374E41}"/>
              </a:ext>
            </a:extLst>
          </p:cNvPr>
          <p:cNvSpPr txBox="1"/>
          <p:nvPr/>
        </p:nvSpPr>
        <p:spPr>
          <a:xfrm>
            <a:off x="1052948" y="4544292"/>
            <a:ext cx="681643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/>
              <a:t>Aplicações na Educação</a:t>
            </a:r>
          </a:p>
          <a:p>
            <a:r>
              <a:rPr lang="pt-BR" sz="2400" dirty="0"/>
              <a:t>A educação é transformada pela IAG através da geração de conteúdos didáticos adaptativos. Sistemas inteligentes criam planos de estudo personalizados, atendendo às diferentes formas de aprendizagem dos estudantes. A avaliação automática de trabalhos reduz a carga dos professores, permitindo feedback mais rápido. Recursos educativos interativos, como tutores virtuais, tornam o aprendizado mais envolvente. Como especialista, vejo a IAG como um catalisador para uma educação inclusiva e eficaz.</a:t>
            </a: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EBE237B-379A-EC76-540C-27A49BCBB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8747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2C25EBB-26B8-F772-4F08-CE660626348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-componente 1">
            <a:extLst>
              <a:ext uri="{FF2B5EF4-FFF2-40B4-BE49-F238E27FC236}">
                <a16:creationId xmlns:a16="http://schemas.microsoft.com/office/drawing/2014/main" id="{779F9B51-0CDA-94D7-C36C-34E5CF68092E}"/>
              </a:ext>
            </a:extLst>
          </p:cNvPr>
          <p:cNvSpPr txBox="1"/>
          <p:nvPr/>
        </p:nvSpPr>
        <p:spPr>
          <a:xfrm>
            <a:off x="1430592" y="7485850"/>
            <a:ext cx="69907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Impact" panose="020B0806030902050204" pitchFamily="34" charset="0"/>
              </a:rPr>
              <a:t>SUA APLICAÇÃO EM TODOS OS SETORES</a:t>
            </a:r>
          </a:p>
        </p:txBody>
      </p:sp>
      <p:sp>
        <p:nvSpPr>
          <p:cNvPr id="4" name="Titulo-componente 1">
            <a:extLst>
              <a:ext uri="{FF2B5EF4-FFF2-40B4-BE49-F238E27FC236}">
                <a16:creationId xmlns:a16="http://schemas.microsoft.com/office/drawing/2014/main" id="{2F4B7932-FD04-B52E-795D-75E1BA500527}"/>
              </a:ext>
            </a:extLst>
          </p:cNvPr>
          <p:cNvSpPr txBox="1"/>
          <p:nvPr/>
        </p:nvSpPr>
        <p:spPr>
          <a:xfrm>
            <a:off x="951269" y="2528928"/>
            <a:ext cx="6990736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Impact" panose="020B0806030902050204" pitchFamily="34" charset="0"/>
              </a:rPr>
              <a:t>07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A88725C-65C3-DCE0-0BF4-E40DE2C305BE}"/>
              </a:ext>
            </a:extLst>
          </p:cNvPr>
          <p:cNvSpPr/>
          <p:nvPr/>
        </p:nvSpPr>
        <p:spPr>
          <a:xfrm>
            <a:off x="1305232" y="9055510"/>
            <a:ext cx="6990736" cy="88490"/>
          </a:xfrm>
          <a:prstGeom prst="rect">
            <a:avLst/>
          </a:prstGeom>
          <a:gradFill>
            <a:gsLst>
              <a:gs pos="59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818C489-7BBB-107D-EE81-532047EF5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9691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ulo-componente 1">
            <a:extLst>
              <a:ext uri="{FF2B5EF4-FFF2-40B4-BE49-F238E27FC236}">
                <a16:creationId xmlns:a16="http://schemas.microsoft.com/office/drawing/2014/main" id="{70CB76AC-B845-D241-DC70-526B8ED52C36}"/>
              </a:ext>
            </a:extLst>
          </p:cNvPr>
          <p:cNvSpPr txBox="1"/>
          <p:nvPr/>
        </p:nvSpPr>
        <p:spPr>
          <a:xfrm>
            <a:off x="1108365" y="1745672"/>
            <a:ext cx="64562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SUAS APLICAÇÕES EM TODOS OS SETORES </a:t>
            </a:r>
          </a:p>
        </p:txBody>
      </p:sp>
      <p:sp>
        <p:nvSpPr>
          <p:cNvPr id="20" name="Texto-componente 3">
            <a:extLst>
              <a:ext uri="{FF2B5EF4-FFF2-40B4-BE49-F238E27FC236}">
                <a16:creationId xmlns:a16="http://schemas.microsoft.com/office/drawing/2014/main" id="{5A323D54-69F9-CB77-50CD-B60A76374E41}"/>
              </a:ext>
            </a:extLst>
          </p:cNvPr>
          <p:cNvSpPr txBox="1"/>
          <p:nvPr/>
        </p:nvSpPr>
        <p:spPr>
          <a:xfrm>
            <a:off x="1108365" y="3380510"/>
            <a:ext cx="6816435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/>
              <a:t>Aplicações na Arte e Entretenimento</a:t>
            </a:r>
          </a:p>
          <a:p>
            <a:r>
              <a:rPr lang="pt-BR" sz="2400" dirty="0"/>
              <a:t>No campo artístico, a IAG abre novas fronteiras criativas, gerando músicas, pinturas e roteiros originais. Filmes e jogos são enriquecidos com personagens e cenários inovadores criados por algoritmos. Na literatura, assistentes de escrita ajudam autores a desenvolver narrativas complexas. Performances artísticas interativas são possíveis, envolvendo diretamente o público. Como cientista experiente, valorizo a capacidade da IAG de expandir os limites da criatividade humana.</a:t>
            </a:r>
          </a:p>
          <a:p>
            <a:r>
              <a:rPr lang="pt-BR" sz="2400" b="1" dirty="0"/>
              <a:t>Aplicações em Negócios</a:t>
            </a:r>
          </a:p>
          <a:p>
            <a:r>
              <a:rPr lang="pt-BR" sz="2400" dirty="0"/>
              <a:t>Empresas utilizam a IAG para otimizar processos operacionais, aumentando a eficiência e reduzindo custos. Análises preditivas auxiliam na tomada de decisões estratégicas, melhorando a competitividade. Campanhas de marketing personalizadas são desenvolvidas com base em dados gerados pela IAG. A automação de tarefas administrativas libera recursos para atividades mais complexas. Reconheço, como cientista, que a IAG é essencial para a transformação digital dos negócios.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8EA6436-2A35-65C3-045E-722DD93D6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3418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-componente 3">
            <a:extLst>
              <a:ext uri="{FF2B5EF4-FFF2-40B4-BE49-F238E27FC236}">
                <a16:creationId xmlns:a16="http://schemas.microsoft.com/office/drawing/2014/main" id="{5A323D54-69F9-CB77-50CD-B60A76374E41}"/>
              </a:ext>
            </a:extLst>
          </p:cNvPr>
          <p:cNvSpPr txBox="1"/>
          <p:nvPr/>
        </p:nvSpPr>
        <p:spPr>
          <a:xfrm>
            <a:off x="1044548" y="1274619"/>
            <a:ext cx="6816435" cy="96949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/>
              <a:t>Aplicações em Sustentabilidade</a:t>
            </a:r>
          </a:p>
          <a:p>
            <a:r>
              <a:rPr lang="pt-BR" sz="2400" dirty="0"/>
              <a:t>A IAG contribui para a sustentabilidade através da otimização de recursos naturais. Modelos preditivos ajudam na gestão eficiente de energia e água. Na agricultura, técnicas avançadas permitem o monitoramento e otimização das colheitas. A análise de dados ambientais promove a conservação da biodiversidade. Como especialista, vejo a IAG como uma ferramenta vital para enfrentar os desafios ambientais. Ela apoia a criação de soluções inovadoras para um futuro sustentável.</a:t>
            </a:r>
          </a:p>
          <a:p>
            <a:endParaRPr lang="pt-BR" sz="2400" dirty="0"/>
          </a:p>
          <a:p>
            <a:r>
              <a:rPr lang="pt-BR" sz="2400" b="1" dirty="0"/>
              <a:t>Conclusão Final</a:t>
            </a:r>
          </a:p>
          <a:p>
            <a:r>
              <a:rPr lang="pt-BR" sz="2400" dirty="0"/>
              <a:t>A Inteligência Artificial Generativa continua a revolucionar diversas áreas com suas aplicações inovadoras e benefícios tangíveis. Sua importância reside na capacidade de criar soluções eficientes e criativas que transformam a sociedade. Como cientista experiente, acredito no vasto potencial da IAG para continuar a evoluir e melhorar nossas vidas. O futuro da IAG promete avanços significativos que beneficiarão a humanidade de maneiras inimagináveis, fortalecendo nossa capacidade de enfrentar desafios globais.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8EA6436-2A35-65C3-045E-722DD93D6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7753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2C25EBB-26B8-F772-4F08-CE660626348A}"/>
              </a:ext>
            </a:extLst>
          </p:cNvPr>
          <p:cNvSpPr/>
          <p:nvPr/>
        </p:nvSpPr>
        <p:spPr>
          <a:xfrm>
            <a:off x="0" y="-206477"/>
            <a:ext cx="9601200" cy="12801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-componente 1">
            <a:extLst>
              <a:ext uri="{FF2B5EF4-FFF2-40B4-BE49-F238E27FC236}">
                <a16:creationId xmlns:a16="http://schemas.microsoft.com/office/drawing/2014/main" id="{779F9B51-0CDA-94D7-C36C-34E5CF68092E}"/>
              </a:ext>
            </a:extLst>
          </p:cNvPr>
          <p:cNvSpPr txBox="1"/>
          <p:nvPr/>
        </p:nvSpPr>
        <p:spPr>
          <a:xfrm>
            <a:off x="1305232" y="7461999"/>
            <a:ext cx="69907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  <a:latin typeface="Impact" panose="020B0806030902050204" pitchFamily="34" charset="0"/>
              </a:rPr>
              <a:t>INTRODUÇÃO A IA GENERATIVA</a:t>
            </a:r>
          </a:p>
        </p:txBody>
      </p:sp>
      <p:sp>
        <p:nvSpPr>
          <p:cNvPr id="4" name="Titulo-componente 1">
            <a:extLst>
              <a:ext uri="{FF2B5EF4-FFF2-40B4-BE49-F238E27FC236}">
                <a16:creationId xmlns:a16="http://schemas.microsoft.com/office/drawing/2014/main" id="{2F4B7932-FD04-B52E-795D-75E1BA500527}"/>
              </a:ext>
            </a:extLst>
          </p:cNvPr>
          <p:cNvSpPr txBox="1"/>
          <p:nvPr/>
        </p:nvSpPr>
        <p:spPr>
          <a:xfrm>
            <a:off x="951269" y="2528928"/>
            <a:ext cx="6990736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Impact" panose="020B0806030902050204" pitchFamily="34" charset="0"/>
              </a:rPr>
              <a:t>01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A88725C-65C3-DCE0-0BF4-E40DE2C305BE}"/>
              </a:ext>
            </a:extLst>
          </p:cNvPr>
          <p:cNvSpPr/>
          <p:nvPr/>
        </p:nvSpPr>
        <p:spPr>
          <a:xfrm>
            <a:off x="1305232" y="9055510"/>
            <a:ext cx="6990736" cy="88490"/>
          </a:xfrm>
          <a:prstGeom prst="rect">
            <a:avLst/>
          </a:prstGeom>
          <a:gradFill>
            <a:gsLst>
              <a:gs pos="59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6AA893-B00A-D35D-0052-20FC3232B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8714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-componente 1">
            <a:extLst>
              <a:ext uri="{FF2B5EF4-FFF2-40B4-BE49-F238E27FC236}">
                <a16:creationId xmlns:a16="http://schemas.microsoft.com/office/drawing/2014/main" id="{DB33F63F-FA70-59EC-EFD9-0EEF4236DB03}"/>
              </a:ext>
            </a:extLst>
          </p:cNvPr>
          <p:cNvSpPr txBox="1"/>
          <p:nvPr/>
        </p:nvSpPr>
        <p:spPr>
          <a:xfrm>
            <a:off x="1274752" y="1535125"/>
            <a:ext cx="62898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 IA GENERATIVA</a:t>
            </a:r>
          </a:p>
        </p:txBody>
      </p:sp>
      <p:sp>
        <p:nvSpPr>
          <p:cNvPr id="3" name="Subtitulo-componente  2">
            <a:extLst>
              <a:ext uri="{FF2B5EF4-FFF2-40B4-BE49-F238E27FC236}">
                <a16:creationId xmlns:a16="http://schemas.microsoft.com/office/drawing/2014/main" id="{DB80A3C7-BA0B-B04E-6950-D215F714B680}"/>
              </a:ext>
            </a:extLst>
          </p:cNvPr>
          <p:cNvSpPr txBox="1"/>
          <p:nvPr/>
        </p:nvSpPr>
        <p:spPr>
          <a:xfrm rot="10800000" flipV="1">
            <a:off x="1392382" y="3488460"/>
            <a:ext cx="68164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Introdução</a:t>
            </a:r>
          </a:p>
        </p:txBody>
      </p:sp>
      <p:sp>
        <p:nvSpPr>
          <p:cNvPr id="4" name="Texto-componente 3">
            <a:extLst>
              <a:ext uri="{FF2B5EF4-FFF2-40B4-BE49-F238E27FC236}">
                <a16:creationId xmlns:a16="http://schemas.microsoft.com/office/drawing/2014/main" id="{CE76EEB8-6281-681C-E14D-7F5134AD0BB4}"/>
              </a:ext>
            </a:extLst>
          </p:cNvPr>
          <p:cNvSpPr txBox="1"/>
          <p:nvPr/>
        </p:nvSpPr>
        <p:spPr>
          <a:xfrm>
            <a:off x="1108363" y="5569803"/>
            <a:ext cx="681643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/>
              <a:t>Introdução</a:t>
            </a:r>
          </a:p>
          <a:p>
            <a:r>
              <a:rPr lang="pt-BR" sz="2400" dirty="0"/>
              <a:t>A Inteligência Artificial Generativa (IAG) representa uma revolução no campo da inteligência artificial, oferecendo aplicações inovadoras que impactam diversos setores. Como um cientista experiente, entendo que a IAG possui um potencial transformador. Este ebook explora a importância, utilidades e benefícios desta tecnologia avançada. Vamos analisar como a IAG molda nosso mundo e suas implicações para o futuro da humanidade.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74EC9E5-C504-6AD8-2859-41A4C039D132}"/>
              </a:ext>
            </a:extLst>
          </p:cNvPr>
          <p:cNvSpPr/>
          <p:nvPr/>
        </p:nvSpPr>
        <p:spPr>
          <a:xfrm rot="5400000" flipV="1">
            <a:off x="-183249" y="1314000"/>
            <a:ext cx="2772000" cy="144000"/>
          </a:xfrm>
          <a:prstGeom prst="rect">
            <a:avLst/>
          </a:prstGeom>
          <a:gradFill>
            <a:gsLst>
              <a:gs pos="59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B8ABB62-D93E-44BF-B5B8-3D4934C82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46092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2C25EBB-26B8-F772-4F08-CE660626348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-componente 1">
            <a:extLst>
              <a:ext uri="{FF2B5EF4-FFF2-40B4-BE49-F238E27FC236}">
                <a16:creationId xmlns:a16="http://schemas.microsoft.com/office/drawing/2014/main" id="{779F9B51-0CDA-94D7-C36C-34E5CF68092E}"/>
              </a:ext>
            </a:extLst>
          </p:cNvPr>
          <p:cNvSpPr txBox="1"/>
          <p:nvPr/>
        </p:nvSpPr>
        <p:spPr>
          <a:xfrm>
            <a:off x="1305232" y="7485850"/>
            <a:ext cx="69907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  <a:latin typeface="Impact" panose="020B0806030902050204" pitchFamily="34" charset="0"/>
              </a:rPr>
              <a:t>A IMPORTÂNCIA DA IA GENERATIVA</a:t>
            </a:r>
          </a:p>
        </p:txBody>
      </p:sp>
      <p:sp>
        <p:nvSpPr>
          <p:cNvPr id="4" name="Titulo-componente 1">
            <a:extLst>
              <a:ext uri="{FF2B5EF4-FFF2-40B4-BE49-F238E27FC236}">
                <a16:creationId xmlns:a16="http://schemas.microsoft.com/office/drawing/2014/main" id="{2F4B7932-FD04-B52E-795D-75E1BA500527}"/>
              </a:ext>
            </a:extLst>
          </p:cNvPr>
          <p:cNvSpPr txBox="1"/>
          <p:nvPr/>
        </p:nvSpPr>
        <p:spPr>
          <a:xfrm>
            <a:off x="951269" y="2528928"/>
            <a:ext cx="6990736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Impact" panose="020B0806030902050204" pitchFamily="34" charset="0"/>
              </a:rPr>
              <a:t>02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A88725C-65C3-DCE0-0BF4-E40DE2C305BE}"/>
              </a:ext>
            </a:extLst>
          </p:cNvPr>
          <p:cNvSpPr/>
          <p:nvPr/>
        </p:nvSpPr>
        <p:spPr>
          <a:xfrm>
            <a:off x="1305232" y="9055510"/>
            <a:ext cx="6990736" cy="88490"/>
          </a:xfrm>
          <a:prstGeom prst="rect">
            <a:avLst/>
          </a:prstGeom>
          <a:gradFill>
            <a:gsLst>
              <a:gs pos="59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B1DF962-1C8E-421D-0D94-7C59B3199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9247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ulo-componente 1">
            <a:extLst>
              <a:ext uri="{FF2B5EF4-FFF2-40B4-BE49-F238E27FC236}">
                <a16:creationId xmlns:a16="http://schemas.microsoft.com/office/drawing/2014/main" id="{70CB76AC-B845-D241-DC70-526B8ED52C36}"/>
              </a:ext>
            </a:extLst>
          </p:cNvPr>
          <p:cNvSpPr txBox="1"/>
          <p:nvPr/>
        </p:nvSpPr>
        <p:spPr>
          <a:xfrm>
            <a:off x="1108365" y="1745672"/>
            <a:ext cx="64562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A IMPORTÂNCIA DA IA GENERATIVA</a:t>
            </a:r>
          </a:p>
        </p:txBody>
      </p:sp>
      <p:sp>
        <p:nvSpPr>
          <p:cNvPr id="20" name="Texto-componente 3">
            <a:extLst>
              <a:ext uri="{FF2B5EF4-FFF2-40B4-BE49-F238E27FC236}">
                <a16:creationId xmlns:a16="http://schemas.microsoft.com/office/drawing/2014/main" id="{5A323D54-69F9-CB77-50CD-B60A76374E41}"/>
              </a:ext>
            </a:extLst>
          </p:cNvPr>
          <p:cNvSpPr txBox="1"/>
          <p:nvPr/>
        </p:nvSpPr>
        <p:spPr>
          <a:xfrm>
            <a:off x="1108365" y="3602183"/>
            <a:ext cx="681643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A IAG é crucial para o avanço tecnológico devido à sua capacidade de criar conteúdo original. Ela desempenha um papel central em inovação, desde a geração de texto até a criação de imagens e música. Sua aplicabilidade em simulações e modelagens complexas é inigualável. Como cientista, reconheço sua importância no desenvolvimento de soluções criativas. Ela também contribui para a eficiência em processos industriais e empresariais.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Espaço Reservado para Número de Slide 17">
            <a:extLst>
              <a:ext uri="{FF2B5EF4-FFF2-40B4-BE49-F238E27FC236}">
                <a16:creationId xmlns:a16="http://schemas.microsoft.com/office/drawing/2014/main" id="{09B75F95-03E9-BF45-90A7-8B8401DD3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1869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2C25EBB-26B8-F772-4F08-CE660626348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-componente 1">
            <a:extLst>
              <a:ext uri="{FF2B5EF4-FFF2-40B4-BE49-F238E27FC236}">
                <a16:creationId xmlns:a16="http://schemas.microsoft.com/office/drawing/2014/main" id="{779F9B51-0CDA-94D7-C36C-34E5CF68092E}"/>
              </a:ext>
            </a:extLst>
          </p:cNvPr>
          <p:cNvSpPr txBox="1"/>
          <p:nvPr/>
        </p:nvSpPr>
        <p:spPr>
          <a:xfrm>
            <a:off x="1305232" y="8224513"/>
            <a:ext cx="69907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  <a:latin typeface="Impact" panose="020B0806030902050204" pitchFamily="34" charset="0"/>
              </a:rPr>
              <a:t>UTILIDADES DA IA GENERATIVA</a:t>
            </a:r>
          </a:p>
        </p:txBody>
      </p:sp>
      <p:sp>
        <p:nvSpPr>
          <p:cNvPr id="4" name="Titulo-componente 1">
            <a:extLst>
              <a:ext uri="{FF2B5EF4-FFF2-40B4-BE49-F238E27FC236}">
                <a16:creationId xmlns:a16="http://schemas.microsoft.com/office/drawing/2014/main" id="{2F4B7932-FD04-B52E-795D-75E1BA500527}"/>
              </a:ext>
            </a:extLst>
          </p:cNvPr>
          <p:cNvSpPr txBox="1"/>
          <p:nvPr/>
        </p:nvSpPr>
        <p:spPr>
          <a:xfrm>
            <a:off x="951269" y="2528928"/>
            <a:ext cx="6990736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Impact" panose="020B0806030902050204" pitchFamily="34" charset="0"/>
              </a:rPr>
              <a:t>03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A88725C-65C3-DCE0-0BF4-E40DE2C305BE}"/>
              </a:ext>
            </a:extLst>
          </p:cNvPr>
          <p:cNvSpPr/>
          <p:nvPr/>
        </p:nvSpPr>
        <p:spPr>
          <a:xfrm>
            <a:off x="1305232" y="9055510"/>
            <a:ext cx="6990736" cy="88490"/>
          </a:xfrm>
          <a:prstGeom prst="rect">
            <a:avLst/>
          </a:prstGeom>
          <a:gradFill>
            <a:gsLst>
              <a:gs pos="59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4AE65FE-99E3-3F74-5703-27FEBD6A5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8319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ulo-componente 1">
            <a:extLst>
              <a:ext uri="{FF2B5EF4-FFF2-40B4-BE49-F238E27FC236}">
                <a16:creationId xmlns:a16="http://schemas.microsoft.com/office/drawing/2014/main" id="{70CB76AC-B845-D241-DC70-526B8ED52C36}"/>
              </a:ext>
            </a:extLst>
          </p:cNvPr>
          <p:cNvSpPr txBox="1"/>
          <p:nvPr/>
        </p:nvSpPr>
        <p:spPr>
          <a:xfrm>
            <a:off x="1108365" y="1607126"/>
            <a:ext cx="64562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UTILIDADES DA IA GENERATIVA</a:t>
            </a:r>
          </a:p>
        </p:txBody>
      </p:sp>
      <p:sp>
        <p:nvSpPr>
          <p:cNvPr id="20" name="Texto-componente 3">
            <a:extLst>
              <a:ext uri="{FF2B5EF4-FFF2-40B4-BE49-F238E27FC236}">
                <a16:creationId xmlns:a16="http://schemas.microsoft.com/office/drawing/2014/main" id="{5A323D54-69F9-CB77-50CD-B60A76374E41}"/>
              </a:ext>
            </a:extLst>
          </p:cNvPr>
          <p:cNvSpPr txBox="1"/>
          <p:nvPr/>
        </p:nvSpPr>
        <p:spPr>
          <a:xfrm>
            <a:off x="1108365" y="3602183"/>
            <a:ext cx="681643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Na medicina, a IAG auxilia no desenvolvimento de novos medicamentos, simulando interações moleculares complexas. No setor de entretenimento, gera roteiros, músicas e personagens de maneira autônoma. Na educação, cria conteúdos personalizados, adaptando-se às necessidades individuais dos estudantes. No campo da arte, produz obras inovadoras, desafiando a criatividade humana. Em negócios, otimiza processos através da automação inteligente.</a:t>
            </a: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88898EE-8F96-7214-8A01-C23F0D44B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60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2C25EBB-26B8-F772-4F08-CE660626348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Titulo-componente 1">
            <a:extLst>
              <a:ext uri="{FF2B5EF4-FFF2-40B4-BE49-F238E27FC236}">
                <a16:creationId xmlns:a16="http://schemas.microsoft.com/office/drawing/2014/main" id="{779F9B51-0CDA-94D7-C36C-34E5CF68092E}"/>
              </a:ext>
            </a:extLst>
          </p:cNvPr>
          <p:cNvSpPr txBox="1"/>
          <p:nvPr/>
        </p:nvSpPr>
        <p:spPr>
          <a:xfrm>
            <a:off x="1305232" y="7485850"/>
            <a:ext cx="69907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  <a:latin typeface="Impact" panose="020B0806030902050204" pitchFamily="34" charset="0"/>
              </a:rPr>
              <a:t>BENEFÍCIOS PARA OS SERES HUMANOS</a:t>
            </a:r>
          </a:p>
        </p:txBody>
      </p:sp>
      <p:sp>
        <p:nvSpPr>
          <p:cNvPr id="4" name="Titulo-componente 1">
            <a:extLst>
              <a:ext uri="{FF2B5EF4-FFF2-40B4-BE49-F238E27FC236}">
                <a16:creationId xmlns:a16="http://schemas.microsoft.com/office/drawing/2014/main" id="{2F4B7932-FD04-B52E-795D-75E1BA500527}"/>
              </a:ext>
            </a:extLst>
          </p:cNvPr>
          <p:cNvSpPr txBox="1"/>
          <p:nvPr/>
        </p:nvSpPr>
        <p:spPr>
          <a:xfrm>
            <a:off x="951269" y="2528928"/>
            <a:ext cx="6990736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Impact" panose="020B0806030902050204" pitchFamily="34" charset="0"/>
              </a:rPr>
              <a:t>04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A88725C-65C3-DCE0-0BF4-E40DE2C305BE}"/>
              </a:ext>
            </a:extLst>
          </p:cNvPr>
          <p:cNvSpPr/>
          <p:nvPr/>
        </p:nvSpPr>
        <p:spPr>
          <a:xfrm>
            <a:off x="1305232" y="9055510"/>
            <a:ext cx="6990736" cy="88490"/>
          </a:xfrm>
          <a:prstGeom prst="rect">
            <a:avLst/>
          </a:prstGeom>
          <a:gradFill>
            <a:gsLst>
              <a:gs pos="59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1494170-36AD-7AF1-4C61-EEFE56FFF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7870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ulo-componente 1">
            <a:extLst>
              <a:ext uri="{FF2B5EF4-FFF2-40B4-BE49-F238E27FC236}">
                <a16:creationId xmlns:a16="http://schemas.microsoft.com/office/drawing/2014/main" id="{70CB76AC-B845-D241-DC70-526B8ED52C36}"/>
              </a:ext>
            </a:extLst>
          </p:cNvPr>
          <p:cNvSpPr txBox="1"/>
          <p:nvPr/>
        </p:nvSpPr>
        <p:spPr>
          <a:xfrm>
            <a:off x="1108365" y="1745672"/>
            <a:ext cx="64562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err="1">
                <a:latin typeface="Impact" panose="020B0806030902050204" pitchFamily="34" charset="0"/>
              </a:rPr>
              <a:t>Beneficios</a:t>
            </a:r>
            <a:r>
              <a:rPr lang="pt-BR" sz="4000" dirty="0">
                <a:latin typeface="Impact" panose="020B0806030902050204" pitchFamily="34" charset="0"/>
              </a:rPr>
              <a:t> para os seres humanos</a:t>
            </a:r>
          </a:p>
        </p:txBody>
      </p:sp>
      <p:sp>
        <p:nvSpPr>
          <p:cNvPr id="20" name="Texto-componente 3">
            <a:extLst>
              <a:ext uri="{FF2B5EF4-FFF2-40B4-BE49-F238E27FC236}">
                <a16:creationId xmlns:a16="http://schemas.microsoft.com/office/drawing/2014/main" id="{5A323D54-69F9-CB77-50CD-B60A76374E41}"/>
              </a:ext>
            </a:extLst>
          </p:cNvPr>
          <p:cNvSpPr txBox="1"/>
          <p:nvPr/>
        </p:nvSpPr>
        <p:spPr>
          <a:xfrm>
            <a:off x="1108365" y="4267201"/>
            <a:ext cx="681643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A IAG oferece benefícios significativos, como a melhoria na qualidade dos serviços de saúde através de diagnósticos precisos. Promove avanços na educação, proporcionando materiais didáticos personalizados. No setor empresarial, aumenta a produtividade e reduz custos operacionais. Além disso, enriquece a cultura ao criar novas formas de arte. Como cientista experiente, vejo a IAG como uma ferramenta essencial para enfrentar desafios globais.</a:t>
            </a: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10FF444-D1B5-CDBF-7359-1DFAF7447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937BC-E635-4DB5-98A0-A3017337FD1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11096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477</TotalTime>
  <Words>848</Words>
  <Application>Microsoft Office PowerPoint</Application>
  <PresentationFormat>Papel A3 (297 x 420 mm)</PresentationFormat>
  <Paragraphs>62</Paragraphs>
  <Slides>16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5" baseType="lpstr">
      <vt:lpstr>Aptos</vt:lpstr>
      <vt:lpstr>Aptos Display</vt:lpstr>
      <vt:lpstr>Aptos Serif</vt:lpstr>
      <vt:lpstr>Arial</vt:lpstr>
      <vt:lpstr>Arial Black</vt:lpstr>
      <vt:lpstr>Calibri</vt:lpstr>
      <vt:lpstr>Calibri Light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Thony guimaraes</dc:creator>
  <cp:lastModifiedBy>Thony guimaraes</cp:lastModifiedBy>
  <cp:revision>17</cp:revision>
  <dcterms:created xsi:type="dcterms:W3CDTF">2024-04-27T01:22:53Z</dcterms:created>
  <dcterms:modified xsi:type="dcterms:W3CDTF">2024-06-08T01:20:55Z</dcterms:modified>
</cp:coreProperties>
</file>

<file path=docProps/thumbnail.jpeg>
</file>